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
  </p:notesMasterIdLst>
  <p:sldIdLst>
    <p:sldId id="256" r:id="rId5"/>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3" pos="720" userDrawn="1">
          <p15:clr>
            <a:srgbClr val="A4A3A4"/>
          </p15:clr>
        </p15:guide>
        <p15:guide id="4" pos="20016" userDrawn="1">
          <p15:clr>
            <a:srgbClr val="A4A3A4"/>
          </p15:clr>
        </p15:guide>
        <p15:guide id="5" orient="horz" pos="13104" userDrawn="1">
          <p15:clr>
            <a:srgbClr val="A4A3A4"/>
          </p15:clr>
        </p15:guide>
        <p15:guide id="6" pos="5112" userDrawn="1">
          <p15:clr>
            <a:srgbClr val="A4A3A4"/>
          </p15:clr>
        </p15:guide>
        <p15:guide id="7" pos="5688" userDrawn="1">
          <p15:clr>
            <a:srgbClr val="A4A3A4"/>
          </p15:clr>
        </p15:guide>
        <p15:guide id="8" pos="10080" userDrawn="1">
          <p15:clr>
            <a:srgbClr val="A4A3A4"/>
          </p15:clr>
        </p15:guide>
        <p15:guide id="9" pos="10656" userDrawn="1">
          <p15:clr>
            <a:srgbClr val="A4A3A4"/>
          </p15:clr>
        </p15:guide>
        <p15:guide id="10" pos="15048" userDrawn="1">
          <p15:clr>
            <a:srgbClr val="A4A3A4"/>
          </p15:clr>
        </p15:guide>
        <p15:guide id="11" pos="15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4B1694-396E-4E9F-8F63-309841A1D47F}" v="3" dt="2024-02-01T21:09:51.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84409" autoAdjust="0"/>
  </p:normalViewPr>
  <p:slideViewPr>
    <p:cSldViewPr snapToGrid="0" snapToObjects="1" showGuides="1">
      <p:cViewPr varScale="1">
        <p:scale>
          <a:sx n="17" d="100"/>
          <a:sy n="17" d="100"/>
        </p:scale>
        <p:origin x="1520" y="36"/>
      </p:cViewPr>
      <p:guideLst>
        <p:guide orient="horz" pos="720"/>
        <p:guide pos="720"/>
        <p:guide pos="20016"/>
        <p:guide orient="horz" pos="13104"/>
        <p:guide pos="5112"/>
        <p:guide pos="5688"/>
        <p:guide pos="10080"/>
        <p:guide pos="10656"/>
        <p:guide pos="15048"/>
        <p:guide pos="15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FCC30-C5E0-4E3B-9143-ECC7B11E5274}" type="datetimeFigureOut">
              <a:rPr lang="en-GB" smtClean="0"/>
              <a:t>02/02/2024</a:t>
            </a:fld>
            <a:endParaRPr lang="en-GB"/>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7A75E-7F3E-4E68-A07E-C277212E082A}" type="slidenum">
              <a:rPr lang="en-GB" smtClean="0"/>
              <a:t>‹#›</a:t>
            </a:fld>
            <a:endParaRPr lang="en-GB"/>
          </a:p>
        </p:txBody>
      </p:sp>
    </p:spTree>
    <p:extLst>
      <p:ext uri="{BB962C8B-B14F-4D97-AF65-F5344CB8AC3E}">
        <p14:creationId xmlns:p14="http://schemas.microsoft.com/office/powerpoint/2010/main" val="4250933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Contents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template must be used for your Action Learning project poster to ensure the same look and feel for all posters.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best posters will be printed and mounted; displayed in our classrooms.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category titles for the sections of text are fixed. The amount of text for each section could vary based on your project.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not change the fonts, sizes or the colors - pay attention to the title banner at the top.</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Methodology and Tools would include your project management method and applicable programming languages that were used.</a:t>
            </a:r>
          </a:p>
          <a:p>
            <a:r>
              <a:rPr lang="en-US" sz="1200" kern="1200" dirty="0">
                <a:solidFill>
                  <a:schemeClr val="tx1"/>
                </a:solidFill>
                <a:effectLst/>
                <a:latin typeface="+mn-lt"/>
                <a:ea typeface="+mn-ea"/>
                <a:cs typeface="+mn-cs"/>
              </a:rPr>
              <a:t>The “Box Header” title can be changed. The facts should be taken from your research, not about your project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charts and image boxes are provided only as placeholders. You do not have to use the sample charts provided and likely prefer others.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charts and two images are not required, but you should use graphics to illustrate key points and to make your poster attractive.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Ensuring quality printed posters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will print the final version at A1 size, so you must use high quality images as they will be enlarged.</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Zoom the poster by 500% or more, to see any quality issues on your screen.</a:t>
            </a:r>
          </a:p>
          <a:p>
            <a:r>
              <a:rPr lang="en-GB" sz="1200" kern="1200" dirty="0">
                <a:solidFill>
                  <a:schemeClr val="tx1"/>
                </a:solidFill>
                <a:effectLst/>
                <a:latin typeface="+mn-lt"/>
                <a:ea typeface="+mn-ea"/>
                <a:cs typeface="+mn-cs"/>
              </a:rPr>
              <a:t>Print a A3 or A4 version to see the placement of all elements</a:t>
            </a:r>
          </a:p>
          <a:p>
            <a:r>
              <a:rPr lang="en-US" sz="1200" kern="1200" dirty="0">
                <a:solidFill>
                  <a:schemeClr val="tx1"/>
                </a:solidFill>
                <a:effectLst/>
                <a:latin typeface="+mn-lt"/>
                <a:ea typeface="+mn-ea"/>
                <a:cs typeface="+mn-cs"/>
              </a:rPr>
              <a:t>For trimming, the border around the edges must stay exactly as it is - do not put any information closer to the border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Submit PDF and PPT versions and not any printed copies - when creating the PDF, make it high resolution.</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07A75E-7F3E-4E68-A07E-C277212E082A}" type="slidenum">
              <a:rPr lang="en-GB" smtClean="0"/>
              <a:t>1</a:t>
            </a:fld>
            <a:endParaRPr lang="en-GB"/>
          </a:p>
        </p:txBody>
      </p:sp>
    </p:spTree>
    <p:extLst>
      <p:ext uri="{BB962C8B-B14F-4D97-AF65-F5344CB8AC3E}">
        <p14:creationId xmlns:p14="http://schemas.microsoft.com/office/powerpoint/2010/main" val="11913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80EEA-D0D3-8B4B-92D4-DEB51ACFF84E}"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80EEA-D0D3-8B4B-92D4-DEB51ACFF84E}"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80EEA-D0D3-8B4B-92D4-DEB51ACFF84E}" type="datetimeFigureOut">
              <a:rPr lang="en-US" smtClean="0"/>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80EEA-D0D3-8B4B-92D4-DEB51ACFF84E}" type="datetimeFigureOut">
              <a:rPr lang="en-US" smtClean="0"/>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80EEA-D0D3-8B4B-92D4-DEB51ACFF84E}" type="datetimeFigureOut">
              <a:rPr lang="en-US" smtClean="0"/>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4280EEA-D0D3-8B4B-92D4-DEB51ACFF84E}" type="datetimeFigureOut">
              <a:rPr lang="en-US" smtClean="0"/>
              <a:t>2/2/2024</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9BB81AB-2AEA-4F43-9A67-F95394B0E480}" type="slidenum">
              <a:rPr lang="en-US" smtClean="0"/>
              <a:t>‹#›</a:t>
            </a:fld>
            <a:endParaRPr lang="en-US"/>
          </a:p>
        </p:txBody>
      </p:sp>
    </p:spTree>
    <p:extLst>
      <p:ext uri="{BB962C8B-B14F-4D97-AF65-F5344CB8AC3E}">
        <p14:creationId xmlns:p14="http://schemas.microsoft.com/office/powerpoint/2010/main" val="68249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chart" Target="../charts/chart1.xml"/><Relationship Id="rId9" Type="http://schemas.openxmlformats.org/officeDocument/2006/relationships/image" Target="../media/image6.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descr="Purple Header Bar"/>
          <p:cNvSpPr/>
          <p:nvPr/>
        </p:nvSpPr>
        <p:spPr>
          <a:xfrm>
            <a:off x="0" y="0"/>
            <a:ext cx="32918400" cy="48006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153668"/>
            <a:ext cx="27980640" cy="1706882"/>
          </a:xfrm>
        </p:spPr>
        <p:txBody>
          <a:bodyPr anchor="b">
            <a:normAutofit/>
          </a:bodyPr>
          <a:lstStyle/>
          <a:p>
            <a:pPr algn="l"/>
            <a:r>
              <a:rPr lang="en-US" sz="11500" b="1" dirty="0">
                <a:solidFill>
                  <a:srgbClr val="FFFFFF"/>
                </a:solidFill>
                <a:latin typeface="Encode Sans Normal Black" charset="0"/>
                <a:ea typeface="Encode Sans Normal Black" charset="0"/>
                <a:cs typeface="Encode Sans Normal Black" charset="0"/>
              </a:rPr>
              <a:t>Modern Honeypot </a:t>
            </a:r>
          </a:p>
        </p:txBody>
      </p:sp>
      <p:sp>
        <p:nvSpPr>
          <p:cNvPr id="11" name="TextBox 10"/>
          <p:cNvSpPr txBox="1"/>
          <p:nvPr/>
        </p:nvSpPr>
        <p:spPr>
          <a:xfrm>
            <a:off x="1143000" y="5458381"/>
            <a:ext cx="6751163" cy="7355860"/>
          </a:xfrm>
          <a:prstGeom prst="rect">
            <a:avLst/>
          </a:prstGeom>
          <a:noFill/>
        </p:spPr>
        <p:txBody>
          <a:bodyPr wrap="square" rtlCol="0">
            <a:spAutoFit/>
          </a:bodyPr>
          <a:lstStyle/>
          <a:p>
            <a:pPr algn="just"/>
            <a:r>
              <a:rPr lang="en-US" sz="4000" b="1" dirty="0">
                <a:solidFill>
                  <a:srgbClr val="0070C0"/>
                </a:solidFill>
                <a:latin typeface="Encode Sans Normal Black" charset="0"/>
              </a:rPr>
              <a:t>PROJECT DESCRIPTION</a:t>
            </a:r>
          </a:p>
          <a:p>
            <a:pPr algn="just"/>
            <a:endParaRPr lang="en-US" sz="1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1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 honeypot functions as a simulated target intentionally placed within a computer network to entice and engage potential attackers. Despite lacking genuine value, it is designed to appear enticing and valuable to malicious actors. Once an attacker interacts with the honeypot, security teams gain the ability to closely observe and analyze their actions. This practice serves as a proactive measure enabling organizations to grasp and comprehend emerging threats and evolving attack patterns in the dynamic landscape of cybersecurity. </a:t>
            </a:r>
          </a:p>
          <a:p>
            <a:pPr algn="just"/>
            <a:endParaRPr lang="en-US" sz="1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1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By meticulously studying the behavior of attackers within this secure and controlled environment, cybersecurity professionals acquire critical insights that play a pivotal role in refining and enhancing overall defense strategies. </a:t>
            </a:r>
          </a:p>
          <a:p>
            <a:pPr algn="just"/>
            <a:endParaRPr lang="en-US" sz="1800"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1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 essence, a honeypot acts as a sophisticated ruse that not only diverts and distracts potential threats but also provides cybersecurity experts with a unique and valuable perspective on the constantly changing realm of cyber threats, contributing to ongoing efforts to bolster and fortify cybersecurity measures</a:t>
            </a:r>
            <a:endParaRPr lang="en-US" sz="1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descr="Purple box for quick facts"/>
          <p:cNvSpPr/>
          <p:nvPr/>
        </p:nvSpPr>
        <p:spPr>
          <a:xfrm>
            <a:off x="1062352" y="12708139"/>
            <a:ext cx="6967728" cy="787029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433645" y="13165956"/>
            <a:ext cx="6273799" cy="6740307"/>
          </a:xfrm>
          <a:prstGeom prst="rect">
            <a:avLst/>
          </a:prstGeom>
          <a:noFill/>
        </p:spPr>
        <p:txBody>
          <a:bodyPr wrap="square" rtlCol="0">
            <a:spAutoFit/>
          </a:bodyPr>
          <a:lstStyle/>
          <a:p>
            <a:pPr>
              <a:spcAft>
                <a:spcPts val="1200"/>
              </a:spcAft>
            </a:pPr>
            <a:r>
              <a:rPr lang="en-US" sz="3200" b="1" dirty="0">
                <a:solidFill>
                  <a:schemeClr val="bg1"/>
                </a:solidFill>
                <a:latin typeface="Encode Sans Normal Black" charset="0"/>
                <a:ea typeface="Encode Sans Normal Black" charset="0"/>
                <a:cs typeface="Encode Sans Normal Black" charset="0"/>
              </a:rPr>
              <a:t>Quick Facts about MHN Honeypots</a:t>
            </a:r>
          </a:p>
          <a:p>
            <a:pPr marL="285750" indent="-285750">
              <a:spcAft>
                <a:spcPts val="1200"/>
              </a:spcAft>
              <a:buFont typeface="Wingdings" panose="05000000000000000000" pitchFamily="2" charset="2"/>
              <a:buChar char="Ø"/>
            </a:pPr>
            <a:r>
              <a:rPr lang="en-US" sz="2000" b="1" dirty="0">
                <a:solidFill>
                  <a:schemeClr val="bg1"/>
                </a:solidFill>
              </a:rPr>
              <a:t>4 Active Honeypots: MHN deploys and manages four active honeypots to attract potential attackers.</a:t>
            </a:r>
          </a:p>
          <a:p>
            <a:pPr marL="285750" indent="-285750">
              <a:spcAft>
                <a:spcPts val="1200"/>
              </a:spcAft>
              <a:buFont typeface="Wingdings" panose="05000000000000000000" pitchFamily="2" charset="2"/>
              <a:buChar char="Ø"/>
            </a:pPr>
            <a:r>
              <a:rPr lang="en-US" sz="2000" b="1" dirty="0">
                <a:solidFill>
                  <a:schemeClr val="bg1"/>
                </a:solidFill>
              </a:rPr>
              <a:t>Total Attacks Detected: The honeypots have identified and logged a total of 8267 attempted attacks.</a:t>
            </a:r>
          </a:p>
          <a:p>
            <a:pPr marL="285750" indent="-285750">
              <a:spcAft>
                <a:spcPts val="1200"/>
              </a:spcAft>
              <a:buFont typeface="Wingdings" panose="05000000000000000000" pitchFamily="2" charset="2"/>
              <a:buChar char="Ø"/>
            </a:pPr>
            <a:r>
              <a:rPr lang="en-US" sz="2000" b="1" dirty="0">
                <a:solidFill>
                  <a:schemeClr val="bg1"/>
                </a:solidFill>
              </a:rPr>
              <a:t>Geographical Insights: MHN provides geographical information on attackers, enhancing visibility into their origins and locations.</a:t>
            </a:r>
          </a:p>
          <a:p>
            <a:pPr marL="285750" indent="-285750">
              <a:spcAft>
                <a:spcPts val="1200"/>
              </a:spcAft>
              <a:buFont typeface="Wingdings" panose="05000000000000000000" pitchFamily="2" charset="2"/>
              <a:buChar char="Ø"/>
            </a:pPr>
            <a:r>
              <a:rPr lang="en-US" sz="2000" b="1" dirty="0">
                <a:solidFill>
                  <a:schemeClr val="bg1"/>
                </a:solidFill>
              </a:rPr>
              <a:t>Attack Types Recorded: 4199 Diverse attack types have been recorded, showcasing the breadth of threats the honeypots can detect and analyze.</a:t>
            </a:r>
          </a:p>
          <a:p>
            <a:pPr marL="285750" indent="-285750">
              <a:spcAft>
                <a:spcPts val="1200"/>
              </a:spcAft>
              <a:buFont typeface="Wingdings" panose="05000000000000000000" pitchFamily="2" charset="2"/>
              <a:buChar char="Ø"/>
            </a:pPr>
            <a:r>
              <a:rPr lang="en-US" sz="2000" b="1" dirty="0">
                <a:solidFill>
                  <a:schemeClr val="bg1"/>
                </a:solidFill>
              </a:rPr>
              <a:t>Total Events Captured: A comprehensive log of 229,588 events has been documented, offering a detailed account of activities within the honeypot environment.</a:t>
            </a:r>
          </a:p>
          <a:p>
            <a:pPr marL="285750" indent="-285750">
              <a:spcAft>
                <a:spcPts val="1200"/>
              </a:spcAft>
              <a:buFont typeface="Wingdings" panose="05000000000000000000" pitchFamily="2" charset="2"/>
              <a:buChar char="Ø"/>
            </a:pPr>
            <a:r>
              <a:rPr lang="en-US" sz="2000" b="1" dirty="0">
                <a:solidFill>
                  <a:schemeClr val="bg1"/>
                </a:solidFill>
              </a:rPr>
              <a:t>IP Addresses Tracked: MHN traces and logs unique IP addresses associated with potential malicious activities, aiding in threat intelligence.</a:t>
            </a:r>
            <a:endParaRPr lang="en-US" sz="2000" dirty="0">
              <a:solidFill>
                <a:srgbClr val="FFFFFF"/>
              </a:solidFill>
            </a:endParaRPr>
          </a:p>
        </p:txBody>
      </p:sp>
      <p:sp>
        <p:nvSpPr>
          <p:cNvPr id="17" name="TextBox 16"/>
          <p:cNvSpPr txBox="1"/>
          <p:nvPr/>
        </p:nvSpPr>
        <p:spPr>
          <a:xfrm rot="10800000">
            <a:off x="9034922" y="6225152"/>
            <a:ext cx="461665" cy="2783952"/>
          </a:xfrm>
          <a:prstGeom prst="rect">
            <a:avLst/>
          </a:prstGeom>
          <a:noFill/>
        </p:spPr>
        <p:txBody>
          <a:bodyPr vert="vert" wrap="square" rtlCol="0">
            <a:spAutoFit/>
          </a:bodyPr>
          <a:lstStyle/>
          <a:p>
            <a:pPr algn="ctr"/>
            <a:r>
              <a:rPr lang="en-US" sz="1800" dirty="0">
                <a:latin typeface="Uni Sans Book" charset="0"/>
                <a:ea typeface="Uni Sans Book" charset="0"/>
                <a:cs typeface="Uni Sans Book" charset="0"/>
              </a:rPr>
              <a:t>Cost of Cyber Crime</a:t>
            </a:r>
          </a:p>
        </p:txBody>
      </p:sp>
      <p:grpSp>
        <p:nvGrpSpPr>
          <p:cNvPr id="23" name="Group 22" descr="Section Header and gold boundless bar"/>
          <p:cNvGrpSpPr/>
          <p:nvPr/>
        </p:nvGrpSpPr>
        <p:grpSpPr>
          <a:xfrm>
            <a:off x="8919188" y="10586430"/>
            <a:ext cx="6972300" cy="904357"/>
            <a:chOff x="8956548" y="11722608"/>
            <a:chExt cx="6972300" cy="904357"/>
          </a:xfrm>
        </p:grpSpPr>
        <p:sp>
          <p:nvSpPr>
            <p:cNvPr id="16" name="TextBox 15" descr="Section Header and gold boundless bar"/>
            <p:cNvSpPr txBox="1"/>
            <p:nvPr/>
          </p:nvSpPr>
          <p:spPr>
            <a:xfrm>
              <a:off x="8956548" y="11722608"/>
              <a:ext cx="6972300" cy="707886"/>
            </a:xfrm>
            <a:prstGeom prst="rect">
              <a:avLst/>
            </a:prstGeom>
            <a:noFill/>
          </p:spPr>
          <p:txBody>
            <a:bodyPr wrap="square" rtlCol="0">
              <a:spAutoFit/>
            </a:bodyPr>
            <a:lstStyle/>
            <a:p>
              <a:r>
                <a:rPr lang="en-US" sz="4000" b="1" dirty="0">
                  <a:solidFill>
                    <a:srgbClr val="0070C0"/>
                  </a:solidFill>
                  <a:latin typeface="Encode Sans Normal Black" charset="0"/>
                </a:rPr>
                <a:t>RESEARCH CONCLUSIONS</a:t>
              </a:r>
            </a:p>
          </p:txBody>
        </p:sp>
        <p:pic>
          <p:nvPicPr>
            <p:cNvPr id="18" name="Picture 17"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19" name="TextBox 18"/>
          <p:cNvSpPr txBox="1"/>
          <p:nvPr/>
        </p:nvSpPr>
        <p:spPr>
          <a:xfrm>
            <a:off x="9016652" y="11880197"/>
            <a:ext cx="7215794" cy="3693319"/>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Cyber attacks, driven by digital technology and internet connectivity, have surged in frequency, with common vectors like phishing, ransomware, malware, and DDoS incidents causing substantial economic losses, reputational harm, and societal consequences. </a:t>
            </a:r>
          </a:p>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Honeypots are pivotal in cybersecurity, serving as decoy systems to attract and detect malicious activities. They enable early detection, allowing security teams to analyze attack techniques in a controlled environment. </a:t>
            </a:r>
          </a:p>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Insights gained from honeypots contribute to threat intelligence, enhancing the understanding of evolving cyber threats and informing the development of more effective security measures.</a:t>
            </a:r>
          </a:p>
        </p:txBody>
      </p:sp>
      <p:sp>
        <p:nvSpPr>
          <p:cNvPr id="20" name="TextBox 19"/>
          <p:cNvSpPr txBox="1"/>
          <p:nvPr/>
        </p:nvSpPr>
        <p:spPr>
          <a:xfrm>
            <a:off x="10884561" y="20653432"/>
            <a:ext cx="3313185" cy="276999"/>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Cyber Attack Statistics On A Global Platform</a:t>
            </a:r>
          </a:p>
        </p:txBody>
      </p:sp>
      <p:sp>
        <p:nvSpPr>
          <p:cNvPr id="22" name="TextBox 21"/>
          <p:cNvSpPr txBox="1"/>
          <p:nvPr/>
        </p:nvSpPr>
        <p:spPr>
          <a:xfrm>
            <a:off x="9882377" y="17971802"/>
            <a:ext cx="5266944" cy="461665"/>
          </a:xfrm>
          <a:prstGeom prst="rect">
            <a:avLst/>
          </a:prstGeom>
          <a:noFill/>
        </p:spPr>
        <p:txBody>
          <a:bodyPr wrap="square" rtlCol="0">
            <a:spAutoFit/>
          </a:bodyPr>
          <a:lstStyle/>
          <a:p>
            <a:pPr algn="ctr"/>
            <a:r>
              <a:rPr lang="en-US" sz="2400" b="1" dirty="0">
                <a:solidFill>
                  <a:schemeClr val="accent5"/>
                </a:solidFill>
                <a:latin typeface="Encode Sans Normal Black" charset="0"/>
                <a:ea typeface="Encode Sans Normal Black" charset="0"/>
                <a:cs typeface="Encode Sans Normal Black" charset="0"/>
              </a:rPr>
              <a:t>IMAGE HERE</a:t>
            </a:r>
          </a:p>
        </p:txBody>
      </p:sp>
      <p:grpSp>
        <p:nvGrpSpPr>
          <p:cNvPr id="25" name="Group 24" descr="Section Header and gold boundless bar"/>
          <p:cNvGrpSpPr/>
          <p:nvPr/>
        </p:nvGrpSpPr>
        <p:grpSpPr>
          <a:xfrm>
            <a:off x="16916400" y="5236522"/>
            <a:ext cx="6972300" cy="904357"/>
            <a:chOff x="8956548" y="11722608"/>
            <a:chExt cx="6972300" cy="904357"/>
          </a:xfrm>
        </p:grpSpPr>
        <p:sp>
          <p:nvSpPr>
            <p:cNvPr id="26" name="TextBox 25" descr="Section Header placeholder"/>
            <p:cNvSpPr txBox="1"/>
            <p:nvPr/>
          </p:nvSpPr>
          <p:spPr>
            <a:xfrm>
              <a:off x="8956548" y="11722608"/>
              <a:ext cx="6972300" cy="707886"/>
            </a:xfrm>
            <a:prstGeom prst="rect">
              <a:avLst/>
            </a:prstGeom>
            <a:noFill/>
          </p:spPr>
          <p:txBody>
            <a:bodyPr wrap="square" rtlCol="0">
              <a:spAutoFit/>
            </a:bodyPr>
            <a:lstStyle/>
            <a:p>
              <a:r>
                <a:rPr lang="en-US" sz="4000" b="1" dirty="0">
                  <a:solidFill>
                    <a:srgbClr val="0070C0"/>
                  </a:solidFill>
                  <a:latin typeface="Encode Sans Normal Black" charset="0"/>
                  <a:ea typeface="Encode Sans Normal Black" charset="0"/>
                  <a:cs typeface="Encode Sans Normal Black" charset="0"/>
                </a:rPr>
                <a:t>METHODOLOGY AND TOOLS</a:t>
              </a:r>
            </a:p>
          </p:txBody>
        </p:sp>
        <p:pic>
          <p:nvPicPr>
            <p:cNvPr id="27" name="Picture 26"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28" name="TextBox 27"/>
          <p:cNvSpPr txBox="1"/>
          <p:nvPr/>
        </p:nvSpPr>
        <p:spPr>
          <a:xfrm>
            <a:off x="16954313" y="6286663"/>
            <a:ext cx="6972301" cy="2031325"/>
          </a:xfrm>
          <a:prstGeom prst="rect">
            <a:avLst/>
          </a:prstGeom>
          <a:noFill/>
        </p:spPr>
        <p:txBody>
          <a:bodyPr wrap="square" rtlCol="0">
            <a:spAutoFit/>
          </a:bodyPr>
          <a:lstStyle/>
          <a:p>
            <a:endParaRPr lang="en-US" sz="1800" dirty="0">
              <a:solidFill>
                <a:srgbClr val="000000"/>
              </a:solidFill>
              <a:latin typeface="Open Sans" charset="0"/>
              <a:ea typeface="Open Sans" charset="0"/>
              <a:cs typeface="Open Sans" charset="0"/>
            </a:endParaRPr>
          </a:p>
          <a:p>
            <a:pPr marL="285750" indent="-285750">
              <a:buFont typeface="Wingdings" panose="05000000000000000000" pitchFamily="2" charset="2"/>
              <a:buChar char="Ø"/>
            </a:pPr>
            <a:r>
              <a:rPr lang="en-US" sz="1800" b="1" dirty="0">
                <a:solidFill>
                  <a:srgbClr val="000000"/>
                </a:solidFill>
                <a:latin typeface="Open Sans" charset="0"/>
                <a:ea typeface="Open Sans" charset="0"/>
                <a:cs typeface="Open Sans" charset="0"/>
              </a:rPr>
              <a:t>Virtual Machines: </a:t>
            </a:r>
            <a:r>
              <a:rPr lang="en-US" sz="1800" dirty="0">
                <a:solidFill>
                  <a:srgbClr val="000000"/>
                </a:solidFill>
                <a:latin typeface="Open Sans" charset="0"/>
                <a:ea typeface="Open Sans" charset="0"/>
                <a:cs typeface="Open Sans" charset="0"/>
              </a:rPr>
              <a:t>Ubuntu Web server, Ubuntu server and kali Linux</a:t>
            </a:r>
          </a:p>
          <a:p>
            <a:pPr marL="285750" indent="-285750">
              <a:buFont typeface="Wingdings" panose="05000000000000000000" pitchFamily="2" charset="2"/>
              <a:buChar char="Ø"/>
            </a:pPr>
            <a:r>
              <a:rPr lang="en-US" sz="1800" b="1" dirty="0">
                <a:solidFill>
                  <a:srgbClr val="000000"/>
                </a:solidFill>
                <a:latin typeface="Open Sans" charset="0"/>
                <a:ea typeface="Open Sans" charset="0"/>
                <a:cs typeface="Open Sans" charset="0"/>
              </a:rPr>
              <a:t>Applications: </a:t>
            </a:r>
            <a:r>
              <a:rPr lang="en-US" sz="1800" dirty="0">
                <a:solidFill>
                  <a:srgbClr val="000000"/>
                </a:solidFill>
                <a:latin typeface="Open Sans" charset="0"/>
                <a:ea typeface="Open Sans" charset="0"/>
                <a:cs typeface="Open Sans" charset="0"/>
              </a:rPr>
              <a:t>Modern Honey Network, Splunk</a:t>
            </a:r>
          </a:p>
          <a:p>
            <a:pPr marL="285750" indent="-285750">
              <a:buFont typeface="Wingdings" panose="05000000000000000000" pitchFamily="2" charset="2"/>
              <a:buChar char="Ø"/>
            </a:pPr>
            <a:r>
              <a:rPr lang="en-US" sz="1800" b="1" dirty="0">
                <a:solidFill>
                  <a:srgbClr val="000000"/>
                </a:solidFill>
                <a:latin typeface="Open Sans" charset="0"/>
                <a:ea typeface="Open Sans" charset="0"/>
                <a:cs typeface="Open Sans" charset="0"/>
              </a:rPr>
              <a:t>Scripts</a:t>
            </a:r>
            <a:r>
              <a:rPr lang="en-US" sz="1800" dirty="0">
                <a:solidFill>
                  <a:srgbClr val="000000"/>
                </a:solidFill>
                <a:latin typeface="Open Sans" charset="0"/>
                <a:ea typeface="Open Sans" charset="0"/>
                <a:cs typeface="Open Sans" charset="0"/>
              </a:rPr>
              <a:t>: Hydra (performing the attack), PHP (To design website)</a:t>
            </a:r>
          </a:p>
          <a:p>
            <a:pPr marL="285750" indent="-285750">
              <a:buFont typeface="Wingdings" panose="05000000000000000000" pitchFamily="2" charset="2"/>
              <a:buChar char="Ø"/>
            </a:pPr>
            <a:r>
              <a:rPr lang="en-US" sz="1800" b="1" dirty="0">
                <a:solidFill>
                  <a:srgbClr val="000000"/>
                </a:solidFill>
                <a:latin typeface="Open Sans" charset="0"/>
                <a:ea typeface="Open Sans" charset="0"/>
                <a:cs typeface="Open Sans" charset="0"/>
              </a:rPr>
              <a:t>Honeypot Sensors</a:t>
            </a:r>
            <a:r>
              <a:rPr lang="en-US" sz="1800" dirty="0">
                <a:solidFill>
                  <a:srgbClr val="000000"/>
                </a:solidFill>
                <a:latin typeface="Open Sans" charset="0"/>
                <a:ea typeface="Open Sans" charset="0"/>
                <a:cs typeface="Open Sans" charset="0"/>
              </a:rPr>
              <a:t>: Snort, Dionaea, </a:t>
            </a:r>
            <a:r>
              <a:rPr lang="en-US" sz="1800" dirty="0" err="1">
                <a:solidFill>
                  <a:srgbClr val="000000"/>
                </a:solidFill>
                <a:latin typeface="Open Sans" charset="0"/>
                <a:ea typeface="Open Sans" charset="0"/>
                <a:cs typeface="Open Sans" charset="0"/>
              </a:rPr>
              <a:t>Elastichoney</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Conpot</a:t>
            </a:r>
            <a:endParaRPr lang="en-US" sz="1800" dirty="0">
              <a:solidFill>
                <a:srgbClr val="000000"/>
              </a:solidFill>
              <a:latin typeface="Open Sans" charset="0"/>
              <a:ea typeface="Open Sans" charset="0"/>
              <a:cs typeface="Open Sans" charset="0"/>
            </a:endParaRPr>
          </a:p>
        </p:txBody>
      </p:sp>
      <p:grpSp>
        <p:nvGrpSpPr>
          <p:cNvPr id="29" name="Group 28" descr="Section Header and gold boundless bar"/>
          <p:cNvGrpSpPr/>
          <p:nvPr/>
        </p:nvGrpSpPr>
        <p:grpSpPr>
          <a:xfrm>
            <a:off x="24766523" y="10692637"/>
            <a:ext cx="6972300" cy="904357"/>
            <a:chOff x="8956548" y="11722608"/>
            <a:chExt cx="6972300" cy="904357"/>
          </a:xfrm>
        </p:grpSpPr>
        <p:sp>
          <p:nvSpPr>
            <p:cNvPr id="30" name="TextBox 29" descr="Section Header "/>
            <p:cNvSpPr txBox="1"/>
            <p:nvPr/>
          </p:nvSpPr>
          <p:spPr>
            <a:xfrm>
              <a:off x="8956548" y="11722608"/>
              <a:ext cx="6972300" cy="707886"/>
            </a:xfrm>
            <a:prstGeom prst="rect">
              <a:avLst/>
            </a:prstGeom>
            <a:noFill/>
          </p:spPr>
          <p:txBody>
            <a:bodyPr wrap="square" rtlCol="0">
              <a:spAutoFit/>
            </a:bodyPr>
            <a:lstStyle/>
            <a:p>
              <a:r>
                <a:rPr lang="en-US" sz="4000" b="1" dirty="0">
                  <a:solidFill>
                    <a:srgbClr val="0070C0"/>
                  </a:solidFill>
                  <a:latin typeface="Encode Sans Normal Black" charset="0"/>
                </a:rPr>
                <a:t>SUMMARY / COMMENTS</a:t>
              </a:r>
            </a:p>
          </p:txBody>
        </p:sp>
        <p:pic>
          <p:nvPicPr>
            <p:cNvPr id="31" name="Picture 30"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2" name="TextBox 31"/>
          <p:cNvSpPr txBox="1"/>
          <p:nvPr/>
        </p:nvSpPr>
        <p:spPr>
          <a:xfrm>
            <a:off x="24766522" y="11787474"/>
            <a:ext cx="6972301" cy="4524315"/>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A honeypot is a simulated target in a computer network used by cybersecurity experts to analyze attackers' behavior and improve defense strategies.</a:t>
            </a:r>
          </a:p>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The honeypot detects unauthorized access and sends attacker details to Splunk for analysis and proactive security monitoring.</a:t>
            </a:r>
          </a:p>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The implemented honeypot has potential for expansion with future enhancements including advanced threat detection, AI integration, deception technology, cloud security, threat intelligence gathering, automated response mechanisms, regulatory compliance, cybersecurity training, research, and integration with security operations centers.</a:t>
            </a:r>
          </a:p>
          <a:p>
            <a:pPr marL="285750" indent="-285750">
              <a:buFont typeface="Wingdings" panose="05000000000000000000" pitchFamily="2" charset="2"/>
              <a:buChar char="Ø"/>
            </a:pPr>
            <a:r>
              <a:rPr lang="en-US" sz="1800" dirty="0">
                <a:solidFill>
                  <a:srgbClr val="000000"/>
                </a:solidFill>
                <a:latin typeface="Open Sans" charset="0"/>
                <a:ea typeface="Open Sans" charset="0"/>
                <a:cs typeface="Open Sans" charset="0"/>
              </a:rPr>
              <a:t>The honeypot is seen as a key investment in digital security, providing advanced technology for proactive threat detection and data protection, crucial for safeguarding digital assets in the evolving digital era.</a:t>
            </a:r>
          </a:p>
        </p:txBody>
      </p:sp>
      <p:grpSp>
        <p:nvGrpSpPr>
          <p:cNvPr id="33" name="Group 32" descr="Section Header and gold boundless bar"/>
          <p:cNvGrpSpPr/>
          <p:nvPr/>
        </p:nvGrpSpPr>
        <p:grpSpPr>
          <a:xfrm>
            <a:off x="16843248" y="14257543"/>
            <a:ext cx="6972300" cy="904357"/>
            <a:chOff x="8956548" y="11722608"/>
            <a:chExt cx="6972300" cy="904357"/>
          </a:xfrm>
        </p:grpSpPr>
        <p:sp>
          <p:nvSpPr>
            <p:cNvPr id="34" name="TextBox 33" descr="Section Header "/>
            <p:cNvSpPr txBox="1"/>
            <p:nvPr/>
          </p:nvSpPr>
          <p:spPr>
            <a:xfrm>
              <a:off x="8956548" y="11722608"/>
              <a:ext cx="6972300" cy="707886"/>
            </a:xfrm>
            <a:prstGeom prst="rect">
              <a:avLst/>
            </a:prstGeom>
            <a:noFill/>
          </p:spPr>
          <p:txBody>
            <a:bodyPr wrap="square" rtlCol="0">
              <a:spAutoFit/>
            </a:bodyPr>
            <a:lstStyle/>
            <a:p>
              <a:r>
                <a:rPr lang="en-US" sz="4000" b="1" dirty="0">
                  <a:solidFill>
                    <a:srgbClr val="0070C0"/>
                  </a:solidFill>
                  <a:latin typeface="Encode Sans Normal Black" charset="0"/>
                </a:rPr>
                <a:t>DEVELOPMENT</a:t>
              </a:r>
            </a:p>
          </p:txBody>
        </p:sp>
        <p:pic>
          <p:nvPicPr>
            <p:cNvPr id="35" name="Picture 34"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6" name="TextBox 35"/>
          <p:cNvSpPr txBox="1"/>
          <p:nvPr/>
        </p:nvSpPr>
        <p:spPr>
          <a:xfrm>
            <a:off x="19428921" y="15478812"/>
            <a:ext cx="4673891" cy="5909310"/>
          </a:xfrm>
          <a:prstGeom prst="rect">
            <a:avLst/>
          </a:prstGeom>
          <a:noFill/>
        </p:spPr>
        <p:txBody>
          <a:bodyPr wrap="square" rtlCol="0">
            <a:spAutoFit/>
          </a:bodyPr>
          <a:lstStyle/>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Concept:</a:t>
            </a:r>
            <a:r>
              <a:rPr lang="en-US" sz="1800" dirty="0">
                <a:solidFill>
                  <a:srgbClr val="000000"/>
                </a:solidFill>
                <a:latin typeface="Open Sans" charset="0"/>
                <a:ea typeface="Open Sans" charset="0"/>
                <a:cs typeface="Open Sans" charset="0"/>
              </a:rPr>
              <a:t> Clearly define the objectives of deploying and Assess the feasibility of implementing honeypot network </a:t>
            </a:r>
          </a:p>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Research: </a:t>
            </a:r>
            <a:r>
              <a:rPr lang="en-US" sz="1800" dirty="0">
                <a:solidFill>
                  <a:srgbClr val="000000"/>
                </a:solidFill>
                <a:latin typeface="Open Sans" charset="0"/>
                <a:ea typeface="Open Sans" charset="0"/>
                <a:cs typeface="Open Sans" charset="0"/>
              </a:rPr>
              <a:t>Conduct in-depth research on different types of honeypots and the available technologies. Research current cyber threats and attack vectors relevant to the organization's industry and infrastructure</a:t>
            </a:r>
          </a:p>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Planning: </a:t>
            </a:r>
            <a:r>
              <a:rPr lang="en-US" sz="1800" dirty="0">
                <a:solidFill>
                  <a:srgbClr val="000000"/>
                </a:solidFill>
                <a:latin typeface="Open Sans" charset="0"/>
                <a:ea typeface="Open Sans" charset="0"/>
                <a:cs typeface="Open Sans" charset="0"/>
              </a:rPr>
              <a:t>Technical Strategies, team agreement, schedule and Timeline development </a:t>
            </a:r>
          </a:p>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Desing: </a:t>
            </a:r>
            <a:r>
              <a:rPr lang="en-US" sz="1800" dirty="0">
                <a:solidFill>
                  <a:srgbClr val="000000"/>
                </a:solidFill>
                <a:latin typeface="Open Sans" charset="0"/>
                <a:ea typeface="Open Sans" charset="0"/>
                <a:cs typeface="Open Sans" charset="0"/>
              </a:rPr>
              <a:t>Network Architecture, Decoy selection and Security Measures</a:t>
            </a:r>
          </a:p>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Development: </a:t>
            </a:r>
            <a:r>
              <a:rPr lang="en-US" sz="1800" dirty="0">
                <a:solidFill>
                  <a:srgbClr val="000000"/>
                </a:solidFill>
                <a:latin typeface="Open Sans" charset="0"/>
                <a:ea typeface="Open Sans" charset="0"/>
                <a:cs typeface="Open Sans" charset="0"/>
              </a:rPr>
              <a:t>Honeypot deployment, Logging and Monitoring setup, Integration with Splunk</a:t>
            </a:r>
          </a:p>
          <a:p>
            <a:pPr marL="342900" indent="-342900">
              <a:buFont typeface="Wingdings" panose="05000000000000000000" pitchFamily="2" charset="2"/>
              <a:buChar char="Ø"/>
            </a:pPr>
            <a:r>
              <a:rPr lang="en-US" sz="1800" b="1" dirty="0">
                <a:solidFill>
                  <a:srgbClr val="000000"/>
                </a:solidFill>
                <a:latin typeface="Open Sans" charset="0"/>
                <a:ea typeface="Open Sans" charset="0"/>
                <a:cs typeface="Open Sans" charset="0"/>
              </a:rPr>
              <a:t>Closing: </a:t>
            </a:r>
            <a:r>
              <a:rPr lang="en-US" sz="1800" dirty="0">
                <a:solidFill>
                  <a:srgbClr val="000000"/>
                </a:solidFill>
                <a:latin typeface="Open Sans" charset="0"/>
                <a:ea typeface="Open Sans" charset="0"/>
                <a:cs typeface="Open Sans" charset="0"/>
              </a:rPr>
              <a:t>Final Deliverable, Continuous improvement and documentation</a:t>
            </a:r>
          </a:p>
          <a:p>
            <a:endParaRPr lang="en-US" sz="1800" dirty="0">
              <a:solidFill>
                <a:srgbClr val="000000"/>
              </a:solidFill>
              <a:latin typeface="Open Sans" charset="0"/>
              <a:ea typeface="Open Sans" charset="0"/>
              <a:cs typeface="Open Sans" charset="0"/>
            </a:endParaRPr>
          </a:p>
          <a:p>
            <a:endParaRPr lang="en-US" sz="1800" dirty="0">
              <a:latin typeface="Open Sans" charset="0"/>
              <a:ea typeface="Open Sans" charset="0"/>
              <a:cs typeface="Open Sans" charset="0"/>
            </a:endParaRPr>
          </a:p>
        </p:txBody>
      </p:sp>
      <p:sp>
        <p:nvSpPr>
          <p:cNvPr id="39" name="TextBox 38"/>
          <p:cNvSpPr txBox="1"/>
          <p:nvPr/>
        </p:nvSpPr>
        <p:spPr>
          <a:xfrm>
            <a:off x="24803100" y="20116768"/>
            <a:ext cx="6972301" cy="461665"/>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Photo caption </a:t>
            </a:r>
            <a:r>
              <a:rPr lang="en-US" sz="1200" dirty="0" err="1">
                <a:solidFill>
                  <a:srgbClr val="000000"/>
                </a:solidFill>
                <a:latin typeface="Open Sans" charset="0"/>
                <a:ea typeface="Open Sans" charset="0"/>
                <a:cs typeface="Open Sans" charset="0"/>
              </a:rPr>
              <a:t>herLorem</a:t>
            </a:r>
            <a:r>
              <a:rPr lang="en-US" sz="1200" dirty="0">
                <a:solidFill>
                  <a:srgbClr val="000000"/>
                </a:solidFill>
                <a:latin typeface="Open Sans" charset="0"/>
                <a:ea typeface="Open Sans" charset="0"/>
                <a:cs typeface="Open Sans" charset="0"/>
              </a:rPr>
              <a:t> ipsum dolor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consectetur</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adipiscing</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elit</a:t>
            </a:r>
            <a:r>
              <a:rPr lang="en-US" sz="1200" dirty="0">
                <a:solidFill>
                  <a:srgbClr val="000000"/>
                </a:solidFill>
                <a:latin typeface="Open Sans" charset="0"/>
                <a:ea typeface="Open Sans" charset="0"/>
                <a:cs typeface="Open Sans" charset="0"/>
              </a:rPr>
              <a:t>. Duis vel </a:t>
            </a:r>
            <a:r>
              <a:rPr lang="en-US" sz="1200" dirty="0" err="1">
                <a:solidFill>
                  <a:srgbClr val="000000"/>
                </a:solidFill>
                <a:latin typeface="Open Sans" charset="0"/>
                <a:ea typeface="Open Sans" charset="0"/>
                <a:cs typeface="Open Sans" charset="0"/>
              </a:rPr>
              <a:t>massa</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eu</a:t>
            </a:r>
            <a:r>
              <a:rPr lang="en-US" sz="1200" dirty="0">
                <a:solidFill>
                  <a:srgbClr val="000000"/>
                </a:solidFill>
                <a:latin typeface="Open Sans" charset="0"/>
                <a:ea typeface="Open Sans" charset="0"/>
                <a:cs typeface="Open Sans" charset="0"/>
              </a:rPr>
              <a:t> ipsum </a:t>
            </a:r>
            <a:r>
              <a:rPr lang="en-US" sz="1200" dirty="0" err="1">
                <a:solidFill>
                  <a:srgbClr val="000000"/>
                </a:solidFill>
                <a:latin typeface="Open Sans" charset="0"/>
                <a:ea typeface="Open Sans" charset="0"/>
                <a:cs typeface="Open Sans" charset="0"/>
              </a:rPr>
              <a:t>tincidunt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congue</a:t>
            </a:r>
            <a:r>
              <a:rPr lang="en-US" sz="1200" dirty="0">
                <a:solidFill>
                  <a:srgbClr val="000000"/>
                </a:solidFill>
                <a:latin typeface="Open Sans" charset="0"/>
                <a:ea typeface="Open Sans" charset="0"/>
                <a:cs typeface="Open Sans" charset="0"/>
              </a:rPr>
              <a:t>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ac </a:t>
            </a:r>
            <a:r>
              <a:rPr lang="en-US" sz="1200" dirty="0" err="1">
                <a:solidFill>
                  <a:srgbClr val="000000"/>
                </a:solidFill>
                <a:latin typeface="Open Sans" charset="0"/>
                <a:ea typeface="Open Sans" charset="0"/>
                <a:cs typeface="Open Sans" charset="0"/>
              </a:rPr>
              <a:t>orci</a:t>
            </a:r>
            <a:r>
              <a:rPr lang="en-US" sz="1200" dirty="0">
                <a:solidFill>
                  <a:srgbClr val="000000"/>
                </a:solidFill>
                <a:latin typeface="Open Sans" charset="0"/>
                <a:ea typeface="Open Sans" charset="0"/>
                <a:cs typeface="Open Sans" charset="0"/>
              </a:rPr>
              <a:t>. Donec e</a:t>
            </a:r>
          </a:p>
        </p:txBody>
      </p:sp>
      <p:sp>
        <p:nvSpPr>
          <p:cNvPr id="41" name="TextBox 40"/>
          <p:cNvSpPr txBox="1"/>
          <p:nvPr/>
        </p:nvSpPr>
        <p:spPr>
          <a:xfrm>
            <a:off x="25655777" y="17980225"/>
            <a:ext cx="5266944" cy="461665"/>
          </a:xfrm>
          <a:prstGeom prst="rect">
            <a:avLst/>
          </a:prstGeom>
          <a:noFill/>
        </p:spPr>
        <p:txBody>
          <a:bodyPr wrap="square" rtlCol="0">
            <a:spAutoFit/>
          </a:bodyPr>
          <a:lstStyle/>
          <a:p>
            <a:pPr algn="ctr"/>
            <a:r>
              <a:rPr lang="en-US" sz="2400" b="1" dirty="0">
                <a:solidFill>
                  <a:schemeClr val="accent5"/>
                </a:solidFill>
                <a:latin typeface="Encode Sans Normal Black" charset="0"/>
                <a:ea typeface="Encode Sans Normal Black" charset="0"/>
                <a:cs typeface="Encode Sans Normal Black" charset="0"/>
              </a:rPr>
              <a:t>IMAGE HERE</a:t>
            </a:r>
          </a:p>
        </p:txBody>
      </p:sp>
      <p:graphicFrame>
        <p:nvGraphicFramePr>
          <p:cNvPr id="55" name="Chart 54" descr="ring chart place holder"/>
          <p:cNvGraphicFramePr/>
          <p:nvPr>
            <p:extLst>
              <p:ext uri="{D42A27DB-BD31-4B8C-83A1-F6EECF244321}">
                <p14:modId xmlns:p14="http://schemas.microsoft.com/office/powerpoint/2010/main" val="532496816"/>
              </p:ext>
            </p:extLst>
          </p:nvPr>
        </p:nvGraphicFramePr>
        <p:xfrm>
          <a:off x="20815557" y="11630522"/>
          <a:ext cx="2920211" cy="3219244"/>
        </p:xfrm>
        <a:graphic>
          <a:graphicData uri="http://schemas.openxmlformats.org/drawingml/2006/chart">
            <c:chart xmlns:c="http://schemas.openxmlformats.org/drawingml/2006/chart" xmlns:r="http://schemas.openxmlformats.org/officeDocument/2006/relationships" r:id="rId4"/>
          </a:graphicData>
        </a:graphic>
      </p:graphicFrame>
      <p:sp>
        <p:nvSpPr>
          <p:cNvPr id="61" name="TextBox 60"/>
          <p:cNvSpPr txBox="1"/>
          <p:nvPr/>
        </p:nvSpPr>
        <p:spPr>
          <a:xfrm>
            <a:off x="16916400" y="9553809"/>
            <a:ext cx="6972300" cy="553998"/>
          </a:xfrm>
          <a:prstGeom prst="rect">
            <a:avLst/>
          </a:prstGeom>
          <a:noFill/>
        </p:spPr>
        <p:txBody>
          <a:bodyPr wrap="square" rtlCol="0">
            <a:spAutoFit/>
          </a:bodyPr>
          <a:lstStyle/>
          <a:p>
            <a:pPr algn="ctr"/>
            <a:r>
              <a:rPr lang="en-US" sz="3000" b="1" dirty="0">
                <a:latin typeface="Uni Sans Book" charset="0"/>
                <a:ea typeface="Uni Sans Book" charset="0"/>
                <a:cs typeface="Uni Sans Book" charset="0"/>
              </a:rPr>
              <a:t>HONEYPOT ARCHITECTURE</a:t>
            </a:r>
          </a:p>
        </p:txBody>
      </p:sp>
      <p:sp>
        <p:nvSpPr>
          <p:cNvPr id="62" name="TextBox 61"/>
          <p:cNvSpPr txBox="1"/>
          <p:nvPr/>
        </p:nvSpPr>
        <p:spPr>
          <a:xfrm>
            <a:off x="9056250" y="5314679"/>
            <a:ext cx="6972300" cy="553998"/>
          </a:xfrm>
          <a:prstGeom prst="rect">
            <a:avLst/>
          </a:prstGeom>
          <a:noFill/>
        </p:spPr>
        <p:txBody>
          <a:bodyPr wrap="square" rtlCol="0">
            <a:spAutoFit/>
          </a:bodyPr>
          <a:lstStyle/>
          <a:p>
            <a:pPr algn="ctr"/>
            <a:r>
              <a:rPr lang="en-US" sz="3000" dirty="0">
                <a:solidFill>
                  <a:srgbClr val="0070C0"/>
                </a:solidFill>
                <a:latin typeface="Uni Sans Book" charset="0"/>
              </a:rPr>
              <a:t>COST OF CYBER ATTACKS PER YEAR</a:t>
            </a:r>
          </a:p>
        </p:txBody>
      </p:sp>
      <p:sp>
        <p:nvSpPr>
          <p:cNvPr id="63" name="TextBox 62"/>
          <p:cNvSpPr txBox="1"/>
          <p:nvPr/>
        </p:nvSpPr>
        <p:spPr>
          <a:xfrm>
            <a:off x="10943135" y="9730526"/>
            <a:ext cx="2319418" cy="369332"/>
          </a:xfrm>
          <a:prstGeom prst="rect">
            <a:avLst/>
          </a:prstGeom>
          <a:noFill/>
        </p:spPr>
        <p:txBody>
          <a:bodyPr vert="horz" wrap="square" rtlCol="0">
            <a:spAutoFit/>
          </a:bodyPr>
          <a:lstStyle/>
          <a:p>
            <a:pPr algn="ctr"/>
            <a:r>
              <a:rPr lang="en-US" sz="1800" dirty="0">
                <a:solidFill>
                  <a:srgbClr val="0070C0"/>
                </a:solidFill>
                <a:latin typeface="Uni Sans Book" charset="0"/>
                <a:ea typeface="Uni Sans Book" charset="0"/>
                <a:cs typeface="Uni Sans Book" charset="0"/>
              </a:rPr>
              <a:t>Number of Years</a:t>
            </a:r>
          </a:p>
        </p:txBody>
      </p:sp>
      <p:pic>
        <p:nvPicPr>
          <p:cNvPr id="47" name="Picture 46" descr="Gold Boundless Bar" title="Gold Boundless Ba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534613"/>
            <a:ext cx="3877056" cy="950976"/>
          </a:xfrm>
          <a:prstGeom prst="rect">
            <a:avLst/>
          </a:prstGeom>
        </p:spPr>
      </p:pic>
      <p:cxnSp>
        <p:nvCxnSpPr>
          <p:cNvPr id="5" name="Straight Connector 4" descr="Gold rule line divider"/>
          <p:cNvCxnSpPr/>
          <p:nvPr/>
        </p:nvCxnSpPr>
        <p:spPr>
          <a:xfrm>
            <a:off x="8598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descr="Gold rule line divider"/>
          <p:cNvCxnSpPr/>
          <p:nvPr/>
        </p:nvCxnSpPr>
        <p:spPr>
          <a:xfrm>
            <a:off x="16459200" y="5466535"/>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descr="Gold rule line divider"/>
          <p:cNvCxnSpPr/>
          <p:nvPr/>
        </p:nvCxnSpPr>
        <p:spPr>
          <a:xfrm>
            <a:off x="24346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9957799-E626-444D-AB49-05F3A80A1545}"/>
              </a:ext>
            </a:extLst>
          </p:cNvPr>
          <p:cNvSpPr txBox="1"/>
          <p:nvPr/>
        </p:nvSpPr>
        <p:spPr>
          <a:xfrm>
            <a:off x="24955500" y="21018468"/>
            <a:ext cx="6972301" cy="307777"/>
          </a:xfrm>
          <a:prstGeom prst="rect">
            <a:avLst/>
          </a:prstGeom>
          <a:noFill/>
        </p:spPr>
        <p:txBody>
          <a:bodyPr wrap="square" rtlCol="0">
            <a:spAutoFit/>
          </a:bodyPr>
          <a:lstStyle/>
          <a:p>
            <a:pPr algn="r"/>
            <a:r>
              <a:rPr lang="en-US" sz="1400" b="1" dirty="0">
                <a:solidFill>
                  <a:srgbClr val="000000"/>
                </a:solidFill>
                <a:latin typeface="Open Sans" charset="0"/>
                <a:ea typeface="Open Sans" charset="0"/>
                <a:cs typeface="Open Sans" charset="0"/>
              </a:rPr>
              <a:t>Third Semester, 02 Feb 2024</a:t>
            </a:r>
          </a:p>
        </p:txBody>
      </p:sp>
      <p:sp>
        <p:nvSpPr>
          <p:cNvPr id="60" name="TextBox 59">
            <a:extLst>
              <a:ext uri="{FF2B5EF4-FFF2-40B4-BE49-F238E27FC236}">
                <a16:creationId xmlns:a16="http://schemas.microsoft.com/office/drawing/2014/main" id="{CD1E7047-F5C3-4D38-A950-042FB8333A86}"/>
              </a:ext>
            </a:extLst>
          </p:cNvPr>
          <p:cNvSpPr txBox="1"/>
          <p:nvPr/>
        </p:nvSpPr>
        <p:spPr>
          <a:xfrm>
            <a:off x="1168399" y="3950209"/>
            <a:ext cx="16734203" cy="1015663"/>
          </a:xfrm>
          <a:prstGeom prst="rect">
            <a:avLst/>
          </a:prstGeom>
          <a:noFill/>
        </p:spPr>
        <p:txBody>
          <a:bodyPr wrap="square" rtlCol="0">
            <a:spAutoFit/>
          </a:bodyPr>
          <a:lstStyle/>
          <a:p>
            <a:r>
              <a:rPr lang="en-US" sz="3000" dirty="0" err="1">
                <a:solidFill>
                  <a:srgbClr val="FFFFFF"/>
                </a:solidFill>
                <a:latin typeface="Open Sans" charset="0"/>
                <a:ea typeface="Open Sans" charset="0"/>
                <a:cs typeface="Open Sans" charset="0"/>
              </a:rPr>
              <a:t>Snehal</a:t>
            </a:r>
            <a:r>
              <a:rPr lang="en-US" sz="3000" dirty="0">
                <a:solidFill>
                  <a:srgbClr val="FFFFFF"/>
                </a:solidFill>
                <a:latin typeface="Open Sans" charset="0"/>
                <a:ea typeface="Open Sans" charset="0"/>
                <a:cs typeface="Open Sans" charset="0"/>
              </a:rPr>
              <a:t> </a:t>
            </a:r>
            <a:r>
              <a:rPr lang="en-US" sz="3000" dirty="0" err="1">
                <a:solidFill>
                  <a:srgbClr val="FFFFFF"/>
                </a:solidFill>
                <a:latin typeface="Open Sans" charset="0"/>
                <a:ea typeface="Open Sans" charset="0"/>
                <a:cs typeface="Open Sans" charset="0"/>
              </a:rPr>
              <a:t>Jambare</a:t>
            </a:r>
            <a:r>
              <a:rPr lang="en-US" sz="3000" dirty="0">
                <a:solidFill>
                  <a:srgbClr val="FFFFFF"/>
                </a:solidFill>
                <a:latin typeface="Open Sans" charset="0"/>
                <a:ea typeface="Open Sans" charset="0"/>
                <a:cs typeface="Open Sans" charset="0"/>
              </a:rPr>
              <a:t>, Ponanna Mollera Subbaiah, Mohammed Arshad &amp; Jad </a:t>
            </a:r>
            <a:r>
              <a:rPr lang="en-US" sz="3000" dirty="0" err="1">
                <a:solidFill>
                  <a:srgbClr val="FFFFFF"/>
                </a:solidFill>
                <a:latin typeface="Open Sans" charset="0"/>
                <a:ea typeface="Open Sans" charset="0"/>
                <a:cs typeface="Open Sans" charset="0"/>
              </a:rPr>
              <a:t>Mrad</a:t>
            </a:r>
            <a:r>
              <a:rPr lang="en-US" sz="3000" dirty="0">
                <a:solidFill>
                  <a:srgbClr val="FFFFFF"/>
                </a:solidFill>
                <a:latin typeface="Open Sans" charset="0"/>
                <a:ea typeface="Open Sans" charset="0"/>
                <a:cs typeface="Open Sans" charset="0"/>
              </a:rPr>
              <a:t> </a:t>
            </a:r>
          </a:p>
          <a:p>
            <a:endParaRPr lang="en-US" sz="3000" dirty="0">
              <a:solidFill>
                <a:srgbClr val="FFFFFF"/>
              </a:solidFill>
              <a:latin typeface="Open Sans" charset="0"/>
              <a:ea typeface="Open Sans" charset="0"/>
              <a:cs typeface="Open Sans" charset="0"/>
            </a:endParaRPr>
          </a:p>
        </p:txBody>
      </p:sp>
      <p:sp>
        <p:nvSpPr>
          <p:cNvPr id="65" name="TextBox 64">
            <a:extLst>
              <a:ext uri="{FF2B5EF4-FFF2-40B4-BE49-F238E27FC236}">
                <a16:creationId xmlns:a16="http://schemas.microsoft.com/office/drawing/2014/main" id="{B18ECEEA-47F1-4097-8543-DEEE2CFC1415}"/>
              </a:ext>
            </a:extLst>
          </p:cNvPr>
          <p:cNvSpPr txBox="1"/>
          <p:nvPr/>
        </p:nvSpPr>
        <p:spPr>
          <a:xfrm>
            <a:off x="17746143" y="3967141"/>
            <a:ext cx="7555193" cy="1015663"/>
          </a:xfrm>
          <a:prstGeom prst="rect">
            <a:avLst/>
          </a:prstGeom>
          <a:noFill/>
        </p:spPr>
        <p:txBody>
          <a:bodyPr wrap="square" rtlCol="0">
            <a:spAutoFit/>
          </a:bodyPr>
          <a:lstStyle/>
          <a:p>
            <a:r>
              <a:rPr lang="en-US" sz="3000" dirty="0">
                <a:solidFill>
                  <a:srgbClr val="FFFFFF"/>
                </a:solidFill>
                <a:latin typeface="Open Sans" charset="0"/>
                <a:ea typeface="Open Sans" charset="0"/>
                <a:cs typeface="Open Sans" charset="0"/>
              </a:rPr>
              <a:t>MSc in Computer Security </a:t>
            </a:r>
          </a:p>
          <a:p>
            <a:endParaRPr lang="en-US" sz="3000" dirty="0">
              <a:solidFill>
                <a:srgbClr val="FFFFFF"/>
              </a:solidFill>
              <a:latin typeface="Open Sans" charset="0"/>
              <a:ea typeface="Open Sans" charset="0"/>
              <a:cs typeface="Open Sans" charset="0"/>
            </a:endParaRPr>
          </a:p>
        </p:txBody>
      </p:sp>
      <p:pic>
        <p:nvPicPr>
          <p:cNvPr id="8" name="Picture 7" descr="A close up of a sign&#10;&#10;Description automatically generated">
            <a:extLst>
              <a:ext uri="{FF2B5EF4-FFF2-40B4-BE49-F238E27FC236}">
                <a16:creationId xmlns:a16="http://schemas.microsoft.com/office/drawing/2014/main" id="{EA995E8F-6472-4EFC-8631-61C2F6520DB7}"/>
              </a:ext>
            </a:extLst>
          </p:cNvPr>
          <p:cNvPicPr>
            <a:picLocks noChangeAspect="1"/>
          </p:cNvPicPr>
          <p:nvPr/>
        </p:nvPicPr>
        <p:blipFill>
          <a:blip r:embed="rId6"/>
          <a:stretch>
            <a:fillRect/>
          </a:stretch>
        </p:blipFill>
        <p:spPr>
          <a:xfrm>
            <a:off x="26684835" y="570934"/>
            <a:ext cx="5392562" cy="3647714"/>
          </a:xfrm>
          <a:prstGeom prst="rect">
            <a:avLst/>
          </a:prstGeom>
        </p:spPr>
      </p:pic>
      <p:pic>
        <p:nvPicPr>
          <p:cNvPr id="6" name="Picture 5">
            <a:extLst>
              <a:ext uri="{FF2B5EF4-FFF2-40B4-BE49-F238E27FC236}">
                <a16:creationId xmlns:a16="http://schemas.microsoft.com/office/drawing/2014/main" id="{079EBD8F-EA10-A592-68BE-EF4D9D40CE02}"/>
              </a:ext>
            </a:extLst>
          </p:cNvPr>
          <p:cNvPicPr>
            <a:picLocks noChangeAspect="1"/>
          </p:cNvPicPr>
          <p:nvPr/>
        </p:nvPicPr>
        <p:blipFill>
          <a:blip r:embed="rId7"/>
          <a:stretch>
            <a:fillRect/>
          </a:stretch>
        </p:blipFill>
        <p:spPr>
          <a:xfrm>
            <a:off x="1260936" y="6131261"/>
            <a:ext cx="1402202" cy="109738"/>
          </a:xfrm>
          <a:prstGeom prst="rect">
            <a:avLst/>
          </a:prstGeom>
        </p:spPr>
      </p:pic>
      <p:pic>
        <p:nvPicPr>
          <p:cNvPr id="3" name="Picture 2">
            <a:extLst>
              <a:ext uri="{FF2B5EF4-FFF2-40B4-BE49-F238E27FC236}">
                <a16:creationId xmlns:a16="http://schemas.microsoft.com/office/drawing/2014/main" id="{89CB9954-F61F-7982-DC0A-CB44A85EC431}"/>
              </a:ext>
            </a:extLst>
          </p:cNvPr>
          <p:cNvPicPr>
            <a:picLocks noChangeAspect="1"/>
          </p:cNvPicPr>
          <p:nvPr/>
        </p:nvPicPr>
        <p:blipFill>
          <a:blip r:embed="rId8"/>
          <a:stretch>
            <a:fillRect/>
          </a:stretch>
        </p:blipFill>
        <p:spPr>
          <a:xfrm>
            <a:off x="9625752" y="5863812"/>
            <a:ext cx="5360240" cy="3804451"/>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A47BC525-36B1-3E93-8E41-E6CE97B9CBF2}"/>
              </a:ext>
            </a:extLst>
          </p:cNvPr>
          <p:cNvPicPr>
            <a:picLocks noChangeAspect="1"/>
          </p:cNvPicPr>
          <p:nvPr/>
        </p:nvPicPr>
        <p:blipFill>
          <a:blip r:embed="rId9"/>
          <a:stretch>
            <a:fillRect/>
          </a:stretch>
        </p:blipFill>
        <p:spPr>
          <a:xfrm>
            <a:off x="16717961" y="8699247"/>
            <a:ext cx="1480262" cy="493421"/>
          </a:xfrm>
          <a:prstGeom prst="rect">
            <a:avLst/>
          </a:prstGeom>
        </p:spPr>
      </p:pic>
      <p:pic>
        <p:nvPicPr>
          <p:cNvPr id="37" name="Picture 36" descr="A logo with a circle and a circle with a circle and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4FD279AF-03F7-CF4A-D4AD-C413757D3B2C}"/>
              </a:ext>
            </a:extLst>
          </p:cNvPr>
          <p:cNvPicPr>
            <a:picLocks noChangeAspect="1"/>
          </p:cNvPicPr>
          <p:nvPr/>
        </p:nvPicPr>
        <p:blipFill>
          <a:blip r:embed="rId10"/>
          <a:stretch>
            <a:fillRect/>
          </a:stretch>
        </p:blipFill>
        <p:spPr>
          <a:xfrm>
            <a:off x="18047818" y="8575232"/>
            <a:ext cx="1174122" cy="831120"/>
          </a:xfrm>
          <a:prstGeom prst="rect">
            <a:avLst/>
          </a:prstGeom>
        </p:spPr>
      </p:pic>
      <p:pic>
        <p:nvPicPr>
          <p:cNvPr id="38" name="Picture 37">
            <a:extLst>
              <a:ext uri="{FF2B5EF4-FFF2-40B4-BE49-F238E27FC236}">
                <a16:creationId xmlns:a16="http://schemas.microsoft.com/office/drawing/2014/main" id="{78345E33-072E-F1DB-181C-0201A51A94DA}"/>
              </a:ext>
            </a:extLst>
          </p:cNvPr>
          <p:cNvPicPr>
            <a:picLocks noChangeAspect="1"/>
          </p:cNvPicPr>
          <p:nvPr/>
        </p:nvPicPr>
        <p:blipFill>
          <a:blip r:embed="rId11"/>
          <a:stretch>
            <a:fillRect/>
          </a:stretch>
        </p:blipFill>
        <p:spPr>
          <a:xfrm>
            <a:off x="19404486" y="8476305"/>
            <a:ext cx="764708" cy="1019611"/>
          </a:xfrm>
          <a:prstGeom prst="rect">
            <a:avLst/>
          </a:prstGeom>
        </p:spPr>
      </p:pic>
      <p:pic>
        <p:nvPicPr>
          <p:cNvPr id="43" name="Picture 42" descr="A blue and black logo&#10;&#10;Description automatically generated">
            <a:extLst>
              <a:ext uri="{FF2B5EF4-FFF2-40B4-BE49-F238E27FC236}">
                <a16:creationId xmlns:a16="http://schemas.microsoft.com/office/drawing/2014/main" id="{822D008D-2844-DFA2-4D55-87750425B6ED}"/>
              </a:ext>
            </a:extLst>
          </p:cNvPr>
          <p:cNvPicPr>
            <a:picLocks noChangeAspect="1"/>
          </p:cNvPicPr>
          <p:nvPr/>
        </p:nvPicPr>
        <p:blipFill>
          <a:blip r:embed="rId12"/>
          <a:stretch>
            <a:fillRect/>
          </a:stretch>
        </p:blipFill>
        <p:spPr>
          <a:xfrm>
            <a:off x="20523009" y="8644643"/>
            <a:ext cx="1235962" cy="667226"/>
          </a:xfrm>
          <a:prstGeom prst="rect">
            <a:avLst/>
          </a:prstGeom>
        </p:spPr>
      </p:pic>
      <p:pic>
        <p:nvPicPr>
          <p:cNvPr id="48" name="Picture 47" descr="A jar of honey with a stick and a stick with people in the background&#10;&#10;Description automatically generated with medium confidence">
            <a:extLst>
              <a:ext uri="{FF2B5EF4-FFF2-40B4-BE49-F238E27FC236}">
                <a16:creationId xmlns:a16="http://schemas.microsoft.com/office/drawing/2014/main" id="{7E517453-0991-23A5-639D-694438874B67}"/>
              </a:ext>
            </a:extLst>
          </p:cNvPr>
          <p:cNvPicPr>
            <a:picLocks noChangeAspect="1"/>
          </p:cNvPicPr>
          <p:nvPr/>
        </p:nvPicPr>
        <p:blipFill>
          <a:blip r:embed="rId13"/>
          <a:stretch>
            <a:fillRect/>
          </a:stretch>
        </p:blipFill>
        <p:spPr>
          <a:xfrm>
            <a:off x="21910606" y="8302597"/>
            <a:ext cx="1941529" cy="1212496"/>
          </a:xfrm>
          <a:prstGeom prst="rect">
            <a:avLst/>
          </a:prstGeom>
        </p:spPr>
      </p:pic>
      <p:pic>
        <p:nvPicPr>
          <p:cNvPr id="58" name="Picture 57">
            <a:extLst>
              <a:ext uri="{FF2B5EF4-FFF2-40B4-BE49-F238E27FC236}">
                <a16:creationId xmlns:a16="http://schemas.microsoft.com/office/drawing/2014/main" id="{F6B39F04-309C-7078-48DF-798BA7D724BA}"/>
              </a:ext>
            </a:extLst>
          </p:cNvPr>
          <p:cNvPicPr>
            <a:picLocks noChangeAspect="1"/>
          </p:cNvPicPr>
          <p:nvPr/>
        </p:nvPicPr>
        <p:blipFill>
          <a:blip r:embed="rId14"/>
          <a:stretch>
            <a:fillRect/>
          </a:stretch>
        </p:blipFill>
        <p:spPr>
          <a:xfrm>
            <a:off x="16675490" y="15295685"/>
            <a:ext cx="2631553" cy="5535249"/>
          </a:xfrm>
          <a:prstGeom prst="rect">
            <a:avLst/>
          </a:prstGeom>
        </p:spPr>
      </p:pic>
      <p:pic>
        <p:nvPicPr>
          <p:cNvPr id="69" name="Picture 68" descr="A diagram of a honey bee&#10;&#10;Description automatically generated">
            <a:extLst>
              <a:ext uri="{FF2B5EF4-FFF2-40B4-BE49-F238E27FC236}">
                <a16:creationId xmlns:a16="http://schemas.microsoft.com/office/drawing/2014/main" id="{A5C97F92-6EDA-4186-66BA-D6E5A1ABDBDC}"/>
              </a:ext>
            </a:extLst>
          </p:cNvPr>
          <p:cNvPicPr>
            <a:picLocks noChangeAspect="1"/>
          </p:cNvPicPr>
          <p:nvPr/>
        </p:nvPicPr>
        <p:blipFill>
          <a:blip r:embed="rId15"/>
          <a:stretch>
            <a:fillRect/>
          </a:stretch>
        </p:blipFill>
        <p:spPr>
          <a:xfrm>
            <a:off x="16843247" y="10165700"/>
            <a:ext cx="6972301" cy="3899089"/>
          </a:xfrm>
          <a:prstGeom prst="rect">
            <a:avLst/>
          </a:prstGeom>
        </p:spPr>
      </p:pic>
      <p:pic>
        <p:nvPicPr>
          <p:cNvPr id="7" name="Picture 6">
            <a:extLst>
              <a:ext uri="{FF2B5EF4-FFF2-40B4-BE49-F238E27FC236}">
                <a16:creationId xmlns:a16="http://schemas.microsoft.com/office/drawing/2014/main" id="{7B04882D-69B3-C299-B49E-F52A2CC7E7E0}"/>
              </a:ext>
            </a:extLst>
          </p:cNvPr>
          <p:cNvPicPr>
            <a:picLocks noChangeAspect="1"/>
          </p:cNvPicPr>
          <p:nvPr/>
        </p:nvPicPr>
        <p:blipFill>
          <a:blip r:embed="rId16"/>
          <a:stretch>
            <a:fillRect/>
          </a:stretch>
        </p:blipFill>
        <p:spPr>
          <a:xfrm>
            <a:off x="24733596" y="5469292"/>
            <a:ext cx="7443861" cy="4791871"/>
          </a:xfrm>
          <a:prstGeom prst="rect">
            <a:avLst/>
          </a:prstGeom>
        </p:spPr>
      </p:pic>
      <p:sp>
        <p:nvSpPr>
          <p:cNvPr id="10" name="TextBox 9">
            <a:extLst>
              <a:ext uri="{FF2B5EF4-FFF2-40B4-BE49-F238E27FC236}">
                <a16:creationId xmlns:a16="http://schemas.microsoft.com/office/drawing/2014/main" id="{4D01130D-3066-90F6-F3EC-8F46AEC507F4}"/>
              </a:ext>
            </a:extLst>
          </p:cNvPr>
          <p:cNvSpPr txBox="1"/>
          <p:nvPr/>
        </p:nvSpPr>
        <p:spPr>
          <a:xfrm>
            <a:off x="26905078" y="10334120"/>
            <a:ext cx="3073144" cy="276999"/>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MHN Server Attack Statistics In Splunk </a:t>
            </a:r>
          </a:p>
        </p:txBody>
      </p:sp>
      <p:pic>
        <p:nvPicPr>
          <p:cNvPr id="12" name="Picture 11">
            <a:extLst>
              <a:ext uri="{FF2B5EF4-FFF2-40B4-BE49-F238E27FC236}">
                <a16:creationId xmlns:a16="http://schemas.microsoft.com/office/drawing/2014/main" id="{E6D0A379-4283-CD4A-63D1-2B11F6366729}"/>
              </a:ext>
            </a:extLst>
          </p:cNvPr>
          <p:cNvPicPr>
            <a:picLocks noChangeAspect="1"/>
          </p:cNvPicPr>
          <p:nvPr/>
        </p:nvPicPr>
        <p:blipFill>
          <a:blip r:embed="rId17"/>
          <a:stretch>
            <a:fillRect/>
          </a:stretch>
        </p:blipFill>
        <p:spPr>
          <a:xfrm>
            <a:off x="9045141" y="16075647"/>
            <a:ext cx="6994518" cy="4411332"/>
          </a:xfrm>
          <a:prstGeom prst="rect">
            <a:avLst/>
          </a:prstGeom>
        </p:spPr>
      </p:pic>
      <p:pic>
        <p:nvPicPr>
          <p:cNvPr id="21" name="Picture 20">
            <a:extLst>
              <a:ext uri="{FF2B5EF4-FFF2-40B4-BE49-F238E27FC236}">
                <a16:creationId xmlns:a16="http://schemas.microsoft.com/office/drawing/2014/main" id="{CBD48736-28DB-DCD3-A26D-5987C2E54A6F}"/>
              </a:ext>
            </a:extLst>
          </p:cNvPr>
          <p:cNvPicPr>
            <a:picLocks noChangeAspect="1"/>
          </p:cNvPicPr>
          <p:nvPr/>
        </p:nvPicPr>
        <p:blipFill>
          <a:blip r:embed="rId18"/>
          <a:stretch>
            <a:fillRect/>
          </a:stretch>
        </p:blipFill>
        <p:spPr>
          <a:xfrm>
            <a:off x="24859870" y="16476308"/>
            <a:ext cx="7317585" cy="4102124"/>
          </a:xfrm>
          <a:prstGeom prst="rect">
            <a:avLst/>
          </a:prstGeom>
        </p:spPr>
      </p:pic>
    </p:spTree>
    <p:extLst>
      <p:ext uri="{BB962C8B-B14F-4D97-AF65-F5344CB8AC3E}">
        <p14:creationId xmlns:p14="http://schemas.microsoft.com/office/powerpoint/2010/main" val="1069967497"/>
      </p:ext>
    </p:extLst>
  </p:cSld>
  <p:clrMapOvr>
    <a:masterClrMapping/>
  </p:clrMapOvr>
</p:sld>
</file>

<file path=ppt/theme/theme1.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BE0F5F6C7B21459400E29808A8FBB3" ma:contentTypeVersion="3" ma:contentTypeDescription="Crée un document." ma:contentTypeScope="" ma:versionID="010e62a421d17c57625422548479cf81">
  <xsd:schema xmlns:xsd="http://www.w3.org/2001/XMLSchema" xmlns:xs="http://www.w3.org/2001/XMLSchema" xmlns:p="http://schemas.microsoft.com/office/2006/metadata/properties" xmlns:ns2="68b2ff4a-3cb2-4b5a-a054-f860c1c82f46" targetNamespace="http://schemas.microsoft.com/office/2006/metadata/properties" ma:root="true" ma:fieldsID="84850db2232665c05189e49f04099fa9" ns2:_="">
    <xsd:import namespace="68b2ff4a-3cb2-4b5a-a054-f860c1c82f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b2ff4a-3cb2-4b5a-a054-f860c1c82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3B9EAD-44D3-4F7B-BEE2-53CD49CC1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b2ff4a-3cb2-4b5a-a054-f860c1c82f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032693-0855-4752-8792-B6EF3EBDC2A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81D8044-691E-4933-9697-3F0E84C89F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788</TotalTime>
  <Words>1019</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Encode Sans Normal Black</vt:lpstr>
      <vt:lpstr>Open Sans</vt:lpstr>
      <vt:lpstr>Uni Sans Book</vt:lpstr>
      <vt:lpstr>Wingdings</vt:lpstr>
      <vt:lpstr>Office Theme</vt:lpstr>
      <vt:lpstr>Modern Honeypot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 poster</dc:title>
  <dc:creator>Bill Manos</dc:creator>
  <cp:lastModifiedBy>Ponanna mollera Subbaiah</cp:lastModifiedBy>
  <cp:revision>55</cp:revision>
  <dcterms:created xsi:type="dcterms:W3CDTF">2018-02-06T21:34:11Z</dcterms:created>
  <dcterms:modified xsi:type="dcterms:W3CDTF">2024-02-02T16:33:43Z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0x010100C3BE0F5F6C7B21459400E29808A8FBB3</vt:lpwstr>
  </property>
</Properties>
</file>